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6" r:id="rId3"/>
    <p:sldId id="345" r:id="rId4"/>
    <p:sldId id="346" r:id="rId5"/>
    <p:sldId id="347" r:id="rId6"/>
    <p:sldId id="348" r:id="rId7"/>
    <p:sldId id="370" r:id="rId8"/>
    <p:sldId id="349" r:id="rId9"/>
    <p:sldId id="350" r:id="rId10"/>
    <p:sldId id="351" r:id="rId11"/>
    <p:sldId id="352" r:id="rId12"/>
    <p:sldId id="353" r:id="rId13"/>
    <p:sldId id="355" r:id="rId14"/>
    <p:sldId id="356" r:id="rId15"/>
    <p:sldId id="354" r:id="rId16"/>
    <p:sldId id="357" r:id="rId17"/>
    <p:sldId id="358" r:id="rId18"/>
    <p:sldId id="359" r:id="rId19"/>
    <p:sldId id="360" r:id="rId20"/>
    <p:sldId id="363" r:id="rId21"/>
    <p:sldId id="361" r:id="rId22"/>
    <p:sldId id="364" r:id="rId23"/>
    <p:sldId id="362" r:id="rId24"/>
    <p:sldId id="371" r:id="rId25"/>
    <p:sldId id="365" r:id="rId26"/>
    <p:sldId id="366" r:id="rId27"/>
    <p:sldId id="367" r:id="rId28"/>
    <p:sldId id="368" r:id="rId29"/>
    <p:sldId id="369" r:id="rId30"/>
    <p:sldId id="34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435" autoAdjust="0"/>
  </p:normalViewPr>
  <p:slideViewPr>
    <p:cSldViewPr>
      <p:cViewPr>
        <p:scale>
          <a:sx n="66" d="100"/>
          <a:sy n="66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3968" y="5229200"/>
            <a:ext cx="4320480" cy="1306700"/>
          </a:xfrm>
        </p:spPr>
        <p:txBody>
          <a:bodyPr>
            <a:no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Prof. Guilherme Amorim</a:t>
            </a:r>
          </a:p>
          <a:p>
            <a:r>
              <a:rPr lang="pt-BR" sz="1600" b="1" dirty="0" smtClean="0">
                <a:solidFill>
                  <a:schemeClr val="tx1"/>
                </a:solidFill>
                <a:hlinkClick r:id="rId2"/>
              </a:rPr>
              <a:t>gbca@cin.ufpe.br</a:t>
            </a:r>
            <a:endParaRPr lang="pt-BR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0846" y="4365104"/>
            <a:ext cx="7501652" cy="83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Aula 3 – Arredondamento e Operações</a:t>
            </a:r>
            <a:endParaRPr lang="pt-BR" sz="32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8024" y="116632"/>
            <a:ext cx="3766584" cy="1296144"/>
          </a:xfrm>
        </p:spPr>
        <p:txBody>
          <a:bodyPr>
            <a:normAutofit fontScale="90000"/>
          </a:bodyPr>
          <a:lstStyle/>
          <a:p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  <p:sp>
        <p:nvSpPr>
          <p:cNvPr id="6" name="Retângulo 5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2014.1 - 07/04/2014</a:t>
            </a:r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Underflow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143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Visualmente (Overflow e </a:t>
            </a:r>
            <a:r>
              <a:rPr lang="pt-BR" dirty="0" err="1" smtClean="0"/>
              <a:t>Underflow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900238"/>
            <a:ext cx="83248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7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Aritméticas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 de adição...</a:t>
            </a:r>
          </a:p>
          <a:p>
            <a:r>
              <a:rPr lang="pt-BR" dirty="0" smtClean="0"/>
              <a:t>Como vocês resolveriam este problema?</a:t>
            </a:r>
          </a:p>
          <a:p>
            <a:pPr lvl="1"/>
            <a:r>
              <a:rPr lang="pt-BR" dirty="0" smtClean="0"/>
              <a:t>Seja o sistema de ponto flutuante F(10, 5, -9, 9)</a:t>
            </a:r>
          </a:p>
          <a:p>
            <a:pPr lvl="1"/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 = 1,6234 x 10</a:t>
            </a:r>
            <a:r>
              <a:rPr lang="pt-BR" baseline="30000" dirty="0" smtClean="0"/>
              <a:t>2</a:t>
            </a:r>
          </a:p>
          <a:p>
            <a:pPr lvl="1"/>
            <a:r>
              <a:rPr lang="pt-BR" dirty="0" smtClean="0"/>
              <a:t>x</a:t>
            </a:r>
            <a:r>
              <a:rPr lang="pt-BR" baseline="-25000" dirty="0" smtClean="0"/>
              <a:t>2</a:t>
            </a:r>
            <a:r>
              <a:rPr lang="pt-BR" dirty="0" smtClean="0"/>
              <a:t> = 1,2246 x 10</a:t>
            </a:r>
            <a:r>
              <a:rPr lang="pt-BR" baseline="30000" dirty="0" smtClean="0"/>
              <a:t>1</a:t>
            </a:r>
          </a:p>
          <a:p>
            <a:pPr lvl="1"/>
            <a:r>
              <a:rPr lang="pt-BR" dirty="0" smtClean="0"/>
              <a:t>Calcule </a:t>
            </a:r>
            <a:r>
              <a:rPr lang="pt-BR" dirty="0"/>
              <a:t>x</a:t>
            </a:r>
            <a:r>
              <a:rPr lang="pt-BR" baseline="-25000" dirty="0"/>
              <a:t>1</a:t>
            </a:r>
            <a:r>
              <a:rPr lang="pt-BR" dirty="0" smtClean="0"/>
              <a:t> + x</a:t>
            </a:r>
            <a:r>
              <a:rPr lang="pt-BR" baseline="-25000" dirty="0" smtClean="0"/>
              <a:t>2</a:t>
            </a: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466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44826"/>
            <a:ext cx="3629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6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Aritméticas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Considerando o mesmo sistema F(10, 5, -9, 9)...</a:t>
            </a:r>
          </a:p>
          <a:p>
            <a:pPr lvl="1"/>
            <a:r>
              <a:rPr lang="pt-BR" dirty="0"/>
              <a:t>x</a:t>
            </a:r>
            <a:r>
              <a:rPr lang="pt-BR" baseline="-25000" dirty="0"/>
              <a:t>1</a:t>
            </a:r>
            <a:r>
              <a:rPr lang="pt-BR" dirty="0"/>
              <a:t> = 1,6234 x 10</a:t>
            </a:r>
            <a:r>
              <a:rPr lang="pt-BR" baseline="30000" dirty="0"/>
              <a:t>2</a:t>
            </a:r>
          </a:p>
          <a:p>
            <a:pPr lvl="1"/>
            <a:r>
              <a:rPr lang="pt-BR" dirty="0"/>
              <a:t>x</a:t>
            </a:r>
            <a:r>
              <a:rPr lang="pt-BR" baseline="-25000" dirty="0"/>
              <a:t>2</a:t>
            </a:r>
            <a:r>
              <a:rPr lang="pt-BR" dirty="0"/>
              <a:t> = </a:t>
            </a:r>
            <a:r>
              <a:rPr lang="pt-BR" dirty="0" smtClean="0"/>
              <a:t>1,22468 </a:t>
            </a:r>
            <a:r>
              <a:rPr lang="pt-BR" dirty="0"/>
              <a:t>x </a:t>
            </a:r>
            <a:r>
              <a:rPr lang="pt-BR" dirty="0" smtClean="0"/>
              <a:t>10</a:t>
            </a:r>
            <a:r>
              <a:rPr lang="pt-BR" baseline="30000" dirty="0" smtClean="0"/>
              <a:t>3</a:t>
            </a:r>
            <a:endParaRPr lang="pt-BR" baseline="30000" dirty="0"/>
          </a:p>
          <a:p>
            <a:pPr lvl="1"/>
            <a:r>
              <a:rPr lang="pt-BR" dirty="0"/>
              <a:t>Calcule x</a:t>
            </a:r>
            <a:r>
              <a:rPr lang="pt-BR" baseline="-25000" dirty="0"/>
              <a:t>1</a:t>
            </a:r>
            <a:r>
              <a:rPr lang="pt-BR" dirty="0"/>
              <a:t> + x</a:t>
            </a:r>
            <a:r>
              <a:rPr lang="pt-BR" baseline="-25000" dirty="0"/>
              <a:t>2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77797"/>
            <a:ext cx="2762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8747"/>
            <a:ext cx="260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437112"/>
            <a:ext cx="26098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995504"/>
            <a:ext cx="2286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55" y="4999085"/>
            <a:ext cx="2571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2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o procedimento da adição?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Verificar se c</a:t>
            </a:r>
            <a:r>
              <a:rPr lang="pt-BR" baseline="-25000" dirty="0" smtClean="0"/>
              <a:t>1</a:t>
            </a:r>
            <a:r>
              <a:rPr lang="pt-BR" dirty="0" smtClean="0"/>
              <a:t> = c</a:t>
            </a:r>
            <a:r>
              <a:rPr lang="pt-BR" baseline="-25000" dirty="0" smtClean="0"/>
              <a:t>2</a:t>
            </a:r>
          </a:p>
          <a:p>
            <a:pPr lvl="1"/>
            <a:r>
              <a:rPr lang="pt-BR" dirty="0" smtClean="0"/>
              <a:t>Igualar os expoentes, se necessário.</a:t>
            </a:r>
          </a:p>
          <a:p>
            <a:r>
              <a:rPr lang="pt-BR" dirty="0" smtClean="0"/>
              <a:t>Somar os </a:t>
            </a:r>
            <a:r>
              <a:rPr lang="pt-BR" dirty="0" err="1" smtClean="0"/>
              <a:t>significandos</a:t>
            </a:r>
            <a:r>
              <a:rPr lang="pt-BR" dirty="0" smtClean="0"/>
              <a:t> m</a:t>
            </a:r>
            <a:r>
              <a:rPr lang="pt-BR" baseline="-25000" dirty="0" smtClean="0"/>
              <a:t>1</a:t>
            </a:r>
            <a:r>
              <a:rPr lang="pt-BR" dirty="0" smtClean="0"/>
              <a:t> e m</a:t>
            </a:r>
            <a:r>
              <a:rPr lang="pt-BR" baseline="-25000" dirty="0" smtClean="0"/>
              <a:t>2</a:t>
            </a:r>
          </a:p>
          <a:p>
            <a:r>
              <a:rPr lang="pt-BR" dirty="0" smtClean="0"/>
              <a:t>Normalizar</a:t>
            </a:r>
          </a:p>
          <a:p>
            <a:r>
              <a:rPr lang="pt-BR" dirty="0" smtClean="0"/>
              <a:t>Arredondar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poderíamos descrever o algoritmo?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Suponha F (b, t, e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, e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t-BR" sz="24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0" i="1">
                            <a:latin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t-BR" sz="2400" dirty="0"/>
                  <a:t> </a:t>
                </a:r>
                <a:endParaRPr lang="pt-B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t-BR" sz="24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0" i="1">
                            <a:latin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pt-BR" sz="2400" dirty="0" smtClean="0"/>
              </a:p>
              <a:p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4019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 da adição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5935"/>
            <a:ext cx="1905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9991"/>
            <a:ext cx="36290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3" y="1829168"/>
            <a:ext cx="39909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3" y="5373216"/>
            <a:ext cx="3238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seria o da subtração?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5064" y="1600200"/>
            <a:ext cx="8153400" cy="4495800"/>
          </a:xfrm>
        </p:spPr>
        <p:txBody>
          <a:bodyPr/>
          <a:lstStyle/>
          <a:p>
            <a:r>
              <a:rPr lang="pt-BR" dirty="0" smtClean="0"/>
              <a:t>Idêntico ao da adição, pois</a:t>
            </a:r>
          </a:p>
          <a:p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 – x</a:t>
            </a:r>
            <a:r>
              <a:rPr lang="pt-BR" baseline="-25000" dirty="0" smtClean="0"/>
              <a:t>2</a:t>
            </a:r>
            <a:r>
              <a:rPr lang="pt-BR" dirty="0" smtClean="0"/>
              <a:t> = x</a:t>
            </a:r>
            <a:r>
              <a:rPr lang="pt-BR" baseline="-25000" dirty="0" smtClean="0"/>
              <a:t>1</a:t>
            </a:r>
            <a:r>
              <a:rPr lang="pt-BR" dirty="0" smtClean="0"/>
              <a:t> + (</a:t>
            </a:r>
            <a:r>
              <a:rPr lang="pt-BR" dirty="0"/>
              <a:t>–</a:t>
            </a:r>
            <a:r>
              <a:rPr lang="pt-BR" dirty="0" smtClean="0"/>
              <a:t> x</a:t>
            </a:r>
            <a:r>
              <a:rPr lang="pt-BR" baseline="-25000" dirty="0" smtClean="0"/>
              <a:t>2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8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Multiplicação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5485"/>
            <a:ext cx="5534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3416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Multiplicação - Exemplo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8" y="1916832"/>
            <a:ext cx="8286776" cy="10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34" y="2992139"/>
            <a:ext cx="7498251" cy="8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9" y="4037690"/>
            <a:ext cx="5686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34" y="4069220"/>
            <a:ext cx="3209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5" y="4590140"/>
            <a:ext cx="318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89" y="4638559"/>
            <a:ext cx="452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Já sabemos que alguns números reais podem ser representados numa máquina...</a:t>
            </a:r>
          </a:p>
          <a:p>
            <a:r>
              <a:rPr lang="pt-BR" dirty="0" smtClean="0"/>
              <a:t>Outros não.</a:t>
            </a:r>
          </a:p>
          <a:p>
            <a:r>
              <a:rPr lang="pt-BR" dirty="0" smtClean="0"/>
              <a:t>Numa máquina com 4 dígitos significativos...</a:t>
            </a:r>
          </a:p>
          <a:p>
            <a:pPr lvl="1"/>
            <a:r>
              <a:rPr lang="pt-BR" dirty="0"/>
              <a:t>O número real </a:t>
            </a:r>
            <a:r>
              <a:rPr lang="pt-BR" dirty="0" smtClean="0"/>
              <a:t>34,21 se torna </a:t>
            </a:r>
            <a:r>
              <a:rPr lang="pt-BR" dirty="0"/>
              <a:t>3,421 x 10</a:t>
            </a:r>
            <a:r>
              <a:rPr lang="pt-BR" baseline="30000" dirty="0"/>
              <a:t>1</a:t>
            </a:r>
            <a:endParaRPr lang="pt-BR" dirty="0"/>
          </a:p>
          <a:p>
            <a:r>
              <a:rPr lang="pt-BR" dirty="0" smtClean="0"/>
              <a:t>Já o número </a:t>
            </a:r>
            <a:r>
              <a:rPr lang="pt-BR" dirty="0"/>
              <a:t>real 0,42162 </a:t>
            </a:r>
            <a:r>
              <a:rPr lang="pt-BR" dirty="0" smtClean="0"/>
              <a:t>não é um </a:t>
            </a:r>
            <a:r>
              <a:rPr lang="pt-BR" dirty="0"/>
              <a:t>número desta </a:t>
            </a:r>
            <a:r>
              <a:rPr lang="pt-BR" dirty="0" smtClean="0"/>
              <a:t>máquina</a:t>
            </a:r>
            <a:endParaRPr lang="pt-BR" dirty="0"/>
          </a:p>
          <a:p>
            <a:pPr lvl="1"/>
            <a:r>
              <a:rPr lang="pt-BR" dirty="0" smtClean="0"/>
              <a:t>O que podemos fazer para representar esse e outros números numa máquina?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1029"/>
            <a:ext cx="5048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21149"/>
            <a:ext cx="855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 – Exemplo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5" y="2168840"/>
            <a:ext cx="7741121" cy="102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1" y="3320968"/>
            <a:ext cx="6105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8" y="4041048"/>
            <a:ext cx="4893727" cy="4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71" y="3997231"/>
            <a:ext cx="3331302" cy="4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55" y="4617112"/>
            <a:ext cx="2552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Inverso Multiplicativo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5" y="1916832"/>
            <a:ext cx="8946976" cy="16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Inverso Multiplicativo – Exemplo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Questão 11-g do livro – V ou F?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1775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8013"/>
            <a:ext cx="1019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08099"/>
            <a:ext cx="1390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10" y="3043324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2190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8693"/>
            <a:ext cx="2124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10" y="3965150"/>
            <a:ext cx="175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0" y="4941168"/>
            <a:ext cx="2838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08" y="5055468"/>
            <a:ext cx="3419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58" y="6021288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1624"/>
            <a:ext cx="81057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181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2772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7984"/>
            <a:ext cx="8124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8124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0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44824"/>
            <a:ext cx="8143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0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Mais exercícios no livro. Capítulo 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43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4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Arredondamento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229200"/>
            <a:ext cx="8153400" cy="8668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286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4341"/>
            <a:ext cx="1695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90" y="2962275"/>
            <a:ext cx="6029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6" y="3549195"/>
            <a:ext cx="3343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6" y="4010477"/>
            <a:ext cx="4857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6" y="4494890"/>
            <a:ext cx="731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o procedimento de arredondamento?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r>
              <a:rPr lang="pt-BR" dirty="0" smtClean="0"/>
              <a:t>Se o número </a:t>
            </a:r>
            <a:r>
              <a:rPr lang="pt-BR" smtClean="0"/>
              <a:t>desejado for </a:t>
            </a:r>
            <a:r>
              <a:rPr lang="pt-BR" dirty="0" smtClean="0"/>
              <a:t>um número da máquina, não há problema algum, pois seu valor será representado por si próprio.</a:t>
            </a:r>
          </a:p>
          <a:p>
            <a:r>
              <a:rPr lang="pt-BR" dirty="0" smtClean="0"/>
              <a:t>Noutro caso, ele estará entre dois números de máquina consecutivos.</a:t>
            </a:r>
          </a:p>
          <a:p>
            <a:pPr lvl="1"/>
            <a:r>
              <a:rPr lang="pt-BR" dirty="0" smtClean="0"/>
              <a:t>Utiliza-se o número de máquina mais próximo para representar tal resultado.</a:t>
            </a:r>
          </a:p>
          <a:p>
            <a:pPr lvl="1"/>
            <a:r>
              <a:rPr lang="pt-BR" dirty="0" smtClean="0"/>
              <a:t>Caso os dois valores possíveis de serem usados na representação desse tal resultado sejam igualmente próximos, será escolhido aquele cujo significando terminar em um dígito par.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qual o erro cometido nesse arredondamento?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Se x for um elemento da máquina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Ou seja, o erro é zero.</a:t>
                </a:r>
              </a:p>
              <a:p>
                <a:r>
                  <a:rPr lang="pt-BR" dirty="0" smtClean="0"/>
                  <a:t>Se x não for um elemento da máquina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Lembrar que...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/>
                  <a:t>Fixado o expoente </a:t>
                </a:r>
                <a:r>
                  <a:rPr lang="pt-BR" sz="2800" i="1" dirty="0" smtClean="0"/>
                  <a:t>e</a:t>
                </a:r>
                <a:r>
                  <a:rPr lang="pt-BR" sz="2800" dirty="0" smtClean="0"/>
                  <a:t>, dois números consecutivos de uma máquina qualquer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800" b="1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800" b="1" i="1">
                            <a:latin typeface="Cambria Math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pt-BR" sz="28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8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800" b="1" i="1">
                            <a:latin typeface="Cambria Math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pt-B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2800" dirty="0" smtClean="0"/>
                  <a:t>&lt;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800" dirty="0" smtClean="0"/>
                  <a:t>, se diferenciam por: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5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5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500" b="1" i="1" smtClean="0">
                            <a:latin typeface="Cambria Math"/>
                          </a:rPr>
                          <m:t>(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𝒆</m:t>
                        </m:r>
                        <m:r>
                          <a:rPr lang="pt-BR" sz="25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𝒕</m:t>
                        </m:r>
                        <m:r>
                          <a:rPr lang="pt-BR" sz="2500" b="1" i="1" smtClean="0">
                            <a:latin typeface="Cambria Math"/>
                          </a:rPr>
                          <m:t>+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𝟏</m:t>
                        </m:r>
                        <m:r>
                          <a:rPr lang="pt-BR" sz="2500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sz="2500" dirty="0" smtClean="0"/>
              </a:p>
              <a:p>
                <a:r>
                  <a:rPr lang="pt-BR" sz="2800" dirty="0" smtClean="0"/>
                  <a:t>Demonstração</a:t>
                </a:r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2"/>
                <a:stretch>
                  <a:fillRect l="-374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4352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8125"/>
            <a:ext cx="2971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4700"/>
            <a:ext cx="3248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80459"/>
            <a:ext cx="334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78" y="5762625"/>
            <a:ext cx="2057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9" y="4317318"/>
            <a:ext cx="81629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5955"/>
            <a:ext cx="8162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9" y="1849586"/>
            <a:ext cx="8143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41" y="1888366"/>
            <a:ext cx="223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3298"/>
            <a:ext cx="2990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55633"/>
            <a:ext cx="293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77272"/>
            <a:ext cx="2638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63" y="5843934"/>
            <a:ext cx="4543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7596336" y="5770553"/>
            <a:ext cx="360040" cy="5427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especiais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acontece quando tentamos representar o número 1.000.000 num sistema F (10, 6, -5, 5)?</a:t>
            </a:r>
          </a:p>
          <a:p>
            <a:r>
              <a:rPr lang="pt-BR" dirty="0" smtClean="0"/>
              <a:t>Qual o valor </a:t>
            </a:r>
            <a:r>
              <a:rPr lang="pt-BR" dirty="0" err="1" smtClean="0"/>
              <a:t>x</a:t>
            </a:r>
            <a:r>
              <a:rPr lang="pt-BR" baseline="-25000" dirty="0" err="1" smtClean="0"/>
              <a:t>max</a:t>
            </a:r>
            <a:r>
              <a:rPr lang="pt-BR" dirty="0" smtClean="0"/>
              <a:t> para esta máquina?</a:t>
            </a:r>
          </a:p>
          <a:p>
            <a:pPr lvl="1"/>
            <a:r>
              <a:rPr lang="pt-BR" dirty="0" smtClean="0"/>
              <a:t>9,99999 x 10</a:t>
            </a:r>
            <a:r>
              <a:rPr lang="pt-BR" baseline="30000" dirty="0" smtClean="0"/>
              <a:t>5</a:t>
            </a:r>
          </a:p>
          <a:p>
            <a:r>
              <a:rPr lang="pt-BR" dirty="0" smtClean="0"/>
              <a:t>Logo, como representar 1.000.000?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Não é possível representar.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3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Overflow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2060848"/>
            <a:ext cx="8181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2580</TotalTime>
  <Words>538</Words>
  <Application>Microsoft Office PowerPoint</Application>
  <PresentationFormat>On-screen Show (4:3)</PresentationFormat>
  <Paragraphs>76</Paragraphs>
  <Slides>29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Tema do Office</vt:lpstr>
      <vt:lpstr>Mediano</vt:lpstr>
      <vt:lpstr>Cálculo Numérico</vt:lpstr>
      <vt:lpstr>Pergunta...</vt:lpstr>
      <vt:lpstr>Arredondamento</vt:lpstr>
      <vt:lpstr>Qual o procedimento de arredondamento?</vt:lpstr>
      <vt:lpstr>E qual o erro cometido nesse arredondamento?</vt:lpstr>
      <vt:lpstr>Lembrar que...</vt:lpstr>
      <vt:lpstr>Exemplos</vt:lpstr>
      <vt:lpstr>Casos especiais</vt:lpstr>
      <vt:lpstr>Overflow</vt:lpstr>
      <vt:lpstr>Underflow</vt:lpstr>
      <vt:lpstr>Visualmente (Overflow e Underflow)</vt:lpstr>
      <vt:lpstr>Operações Aritméticas</vt:lpstr>
      <vt:lpstr>Operações Aritméticas</vt:lpstr>
      <vt:lpstr>Qual o procedimento da adição?</vt:lpstr>
      <vt:lpstr>Como poderíamos descrever o algoritmo?</vt:lpstr>
      <vt:lpstr>Algoritmo da adição</vt:lpstr>
      <vt:lpstr>Como seria o da subtração?</vt:lpstr>
      <vt:lpstr>Multiplicação</vt:lpstr>
      <vt:lpstr>Multiplicação - Exemplo</vt:lpstr>
      <vt:lpstr>Divisão</vt:lpstr>
      <vt:lpstr>Divisão – Exemplo</vt:lpstr>
      <vt:lpstr>Inverso Multiplicativo</vt:lpstr>
      <vt:lpstr>Inverso Multiplicativo – Exemplo </vt:lpstr>
      <vt:lpstr>Exercícios</vt:lpstr>
      <vt:lpstr>Exercícios</vt:lpstr>
      <vt:lpstr>Exercícios</vt:lpstr>
      <vt:lpstr>Exercícios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109</cp:revision>
  <cp:lastPrinted>2014-04-07T14:51:11Z</cp:lastPrinted>
  <dcterms:created xsi:type="dcterms:W3CDTF">2013-05-23T18:15:36Z</dcterms:created>
  <dcterms:modified xsi:type="dcterms:W3CDTF">2014-09-22T14:03:44Z</dcterms:modified>
</cp:coreProperties>
</file>